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48"/>
  </p:notesMasterIdLst>
  <p:sldIdLst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94" r:id="rId18"/>
    <p:sldId id="272" r:id="rId19"/>
    <p:sldId id="273" r:id="rId20"/>
    <p:sldId id="274" r:id="rId21"/>
    <p:sldId id="295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41" r:id="rId33"/>
    <p:sldId id="342" r:id="rId34"/>
    <p:sldId id="343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9" r:id="rId43"/>
    <p:sldId id="301" r:id="rId44"/>
    <p:sldId id="304" r:id="rId45"/>
    <p:sldId id="305" r:id="rId46"/>
    <p:sldId id="306" r:id="rId47"/>
  </p:sldIdLst>
  <p:sldSz cx="9144000" cy="6858000" type="screen4x3"/>
  <p:notesSz cx="7010400" cy="9296400"/>
  <p:embeddedFontLst>
    <p:embeddedFont>
      <p:font typeface="Questrial" charset="0"/>
      <p:regular r:id="rId49"/>
    </p:embeddedFont>
    <p:embeddedFont>
      <p:font typeface="Arial Narrow" pitchFamily="34" charset="0"/>
      <p:regular r:id="rId50"/>
      <p:bold r:id="rId51"/>
      <p:italic r:id="rId52"/>
      <p:boldItalic r:id="rId53"/>
    </p:embeddedFont>
    <p:embeddedFont>
      <p:font typeface="MS PGothic" pitchFamily="34" charset="-128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ção Predefinida" id="{99B7B6D2-3C7A-4D79-B017-EEC16B6C4797}">
          <p14:sldIdLst>
            <p14:sldId id="297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Secção Sem Título" id="{CF1A5073-7DC5-4BC3-A70F-DDE2ACFA5F06}">
          <p14:sldIdLst>
            <p14:sldId id="268"/>
            <p14:sldId id="269"/>
            <p14:sldId id="270"/>
            <p14:sldId id="271"/>
            <p14:sldId id="294"/>
            <p14:sldId id="272"/>
            <p14:sldId id="273"/>
            <p14:sldId id="274"/>
            <p14:sldId id="295"/>
            <p14:sldId id="275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341"/>
            <p14:sldId id="342"/>
            <p14:sldId id="343"/>
            <p14:sldId id="287"/>
            <p14:sldId id="288"/>
            <p14:sldId id="289"/>
            <p14:sldId id="290"/>
            <p14:sldId id="291"/>
            <p14:sldId id="292"/>
            <p14:sldId id="293"/>
            <p14:sldId id="299"/>
            <p14:sldId id="301"/>
            <p14:sldId id="304"/>
            <p14:sldId id="305"/>
            <p14:sldId id="30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fim%20Vilissa\Desktop\AU-JHB\indicadores%20de%20Malabo_grau%20de%20implementacao_Delfim_1906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rgbClr val="00B0F0"/>
              </a:solidFill>
            </a:ln>
          </c:spPr>
          <c:explosion val="25"/>
          <c:dPt>
            <c:idx val="0"/>
            <c:bubble3D val="0"/>
            <c:spPr>
              <a:solidFill>
                <a:srgbClr val="00B050"/>
              </a:solidFill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12-4088-B137-A36264BE3D9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12-4088-B137-A36264BE3D9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12-4088-B137-A36264BE3D9F}"/>
              </c:ext>
            </c:extLst>
          </c:dPt>
          <c:dLbls>
            <c:dLbl>
              <c:idx val="0"/>
              <c:layout>
                <c:manualLayout>
                  <c:x val="-9.294836596286031E-2"/>
                  <c:y val="3.594649463997723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2-4088-B137-A36264BE3D9F}"/>
                </c:ext>
              </c:extLst>
            </c:dLbl>
            <c:dLbl>
              <c:idx val="1"/>
              <c:layout>
                <c:manualLayout>
                  <c:x val="7.5626534078817795E-2"/>
                  <c:y val="-0.1367182114283907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12-4088-B137-A36264BE3D9F}"/>
                </c:ext>
              </c:extLst>
            </c:dLbl>
            <c:dLbl>
              <c:idx val="2"/>
              <c:layout>
                <c:manualLayout>
                  <c:x val="5.9701860650441918E-2"/>
                  <c:y val="0.1121497644119786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12-4088-B137-A36264BE3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'Indicadores de Malabo'!$F$60:$F$62</c:f>
              <c:strCache>
                <c:ptCount val="3"/>
                <c:pt idx="0">
                  <c:v>Bom</c:v>
                </c:pt>
                <c:pt idx="1">
                  <c:v>Satisfatório</c:v>
                </c:pt>
                <c:pt idx="2">
                  <c:v>Nao Satisfatório</c:v>
                </c:pt>
              </c:strCache>
            </c:strRef>
          </c:cat>
          <c:val>
            <c:numRef>
              <c:f>'Indicadores de Malabo'!$G$60:$G$62</c:f>
              <c:numCache>
                <c:formatCode>General</c:formatCode>
                <c:ptCount val="3"/>
                <c:pt idx="0">
                  <c:v>15</c:v>
                </c:pt>
                <c:pt idx="1">
                  <c:v>22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12-4088-B137-A36264BE3D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FF0000"/>
      </a:solidFill>
      <a:prstDash val="sysDot"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8648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133" y="1"/>
            <a:ext cx="3038648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6"/>
            <a:ext cx="3038648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133" y="8829676"/>
            <a:ext cx="3038648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5882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f-ZA" altLang="af-ZA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050F9EA-535A-4E39-B86C-46CBE410D7D6}" type="slidenum">
              <a:rPr lang="en-GB" altLang="af-ZA" smtClean="0">
                <a:cs typeface="Arial" charset="0"/>
              </a:rPr>
              <a:pPr/>
              <a:t>0</a:t>
            </a:fld>
            <a:endParaRPr lang="en-GB" altLang="af-Z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8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231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18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263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770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596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516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5438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7952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360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58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8356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3363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250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903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099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235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226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351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732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842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85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234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499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64">
            <a:extLst>
              <a:ext uri="{FF2B5EF4-FFF2-40B4-BE49-F238E27FC236}">
                <a16:creationId xmlns="" xmlns:a16="http://schemas.microsoft.com/office/drawing/2014/main" id="{55F01534-5BB3-412B-BDB8-539B8D7F2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7" name="Shape 165">
            <a:extLst>
              <a:ext uri="{FF2B5EF4-FFF2-40B4-BE49-F238E27FC236}">
                <a16:creationId xmlns="" xmlns:a16="http://schemas.microsoft.com/office/drawing/2014/main" id="{21C3F2AE-49BA-4BE8-9D78-391396AEFF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412200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9145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776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517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8226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2015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2190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44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45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61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647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6476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6476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64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41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07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95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992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00231" y="4414838"/>
            <a:ext cx="5609936" cy="4184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12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6D303-7508-4A81-A776-A2E17A6562DB}" type="slidenum">
              <a:rPr lang="en-US" altLang="af-ZA"/>
              <a:pPr>
                <a:defRPr/>
              </a:pPr>
              <a:t>‹#›</a:t>
            </a:fld>
            <a:endParaRPr lang="en-US" altLang="af-ZA"/>
          </a:p>
        </p:txBody>
      </p:sp>
    </p:spTree>
    <p:extLst>
      <p:ext uri="{BB962C8B-B14F-4D97-AF65-F5344CB8AC3E}">
        <p14:creationId xmlns:p14="http://schemas.microsoft.com/office/powerpoint/2010/main" val="321513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4481512" y="6675436"/>
            <a:ext cx="187324" cy="18414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808036"/>
            <a:ext cx="9144000" cy="176211"/>
            <a:chOff x="0" y="0"/>
            <a:chExt cx="2147483646" cy="2147483647"/>
          </a:xfrm>
        </p:grpSpPr>
        <p:sp>
          <p:nvSpPr>
            <p:cNvPr id="12" name="Shape 12"/>
            <p:cNvSpPr txBox="1"/>
            <p:nvPr/>
          </p:nvSpPr>
          <p:spPr>
            <a:xfrm>
              <a:off x="0" y="0"/>
              <a:ext cx="2147483646" cy="541711339"/>
            </a:xfrm>
            <a:prstGeom prst="rect">
              <a:avLst/>
            </a:prstGeom>
            <a:solidFill>
              <a:srgbClr val="057770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 txBox="1"/>
            <p:nvPr/>
          </p:nvSpPr>
          <p:spPr>
            <a:xfrm>
              <a:off x="0" y="541711163"/>
              <a:ext cx="2147483646" cy="52236190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 txBox="1"/>
            <p:nvPr/>
          </p:nvSpPr>
          <p:spPr>
            <a:xfrm>
              <a:off x="0" y="1083423091"/>
              <a:ext cx="2147483646" cy="522361909"/>
            </a:xfrm>
            <a:prstGeom prst="rect">
              <a:avLst/>
            </a:prstGeom>
            <a:solidFill>
              <a:srgbClr val="FDD827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 txBox="1"/>
            <p:nvPr/>
          </p:nvSpPr>
          <p:spPr>
            <a:xfrm>
              <a:off x="0" y="1605772307"/>
              <a:ext cx="2147483646" cy="541711339"/>
            </a:xfrm>
            <a:prstGeom prst="rect">
              <a:avLst/>
            </a:prstGeom>
            <a:solidFill>
              <a:srgbClr val="D92B2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Shape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1219200"/>
            <a:ext cx="8577261" cy="526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knoema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fdb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fdb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780583A-026E-44DB-8202-7FFEF56D423A}" type="slidenum">
              <a:rPr lang="en-US" altLang="pt-PT" smtClean="0">
                <a:cs typeface="Arial" charset="0"/>
              </a:rPr>
              <a:pPr/>
              <a:t>0</a:t>
            </a:fld>
            <a:endParaRPr lang="en-US" altLang="pt-PT" dirty="0">
              <a:cs typeface="Arial" charset="0"/>
            </a:endParaRPr>
          </a:p>
        </p:txBody>
      </p:sp>
      <p:pic>
        <p:nvPicPr>
          <p:cNvPr id="20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0" y="-431800"/>
            <a:ext cx="9144000" cy="72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17"/>
          <p:cNvSpPr txBox="1"/>
          <p:nvPr/>
        </p:nvSpPr>
        <p:spPr>
          <a:xfrm>
            <a:off x="228600" y="2644775"/>
            <a:ext cx="5807075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Relatório Bienal das Metas da Declaração de Malabo</a:t>
            </a:r>
          </a:p>
        </p:txBody>
      </p:sp>
      <p:sp>
        <p:nvSpPr>
          <p:cNvPr id="10" name="Shape 118"/>
          <p:cNvSpPr txBox="1"/>
          <p:nvPr/>
        </p:nvSpPr>
        <p:spPr>
          <a:xfrm>
            <a:off x="2360611" y="5850732"/>
            <a:ext cx="3657600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Maputo, 21 de </a:t>
            </a:r>
            <a:r>
              <a:rPr lang="en-US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Maio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2018</a:t>
            </a:r>
          </a:p>
        </p:txBody>
      </p:sp>
      <p:sp>
        <p:nvSpPr>
          <p:cNvPr id="11" name="Shape 119"/>
          <p:cNvSpPr txBox="1"/>
          <p:nvPr/>
        </p:nvSpPr>
        <p:spPr>
          <a:xfrm>
            <a:off x="7164386" y="333375"/>
            <a:ext cx="1511299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Arial"/>
              <a:buNone/>
            </a:pPr>
            <a:r>
              <a:rPr lang="en-US" sz="1800" b="1" i="0" u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COD. 920</a:t>
            </a:r>
          </a:p>
        </p:txBody>
      </p:sp>
    </p:spTree>
    <p:extLst>
      <p:ext uri="{BB962C8B-B14F-4D97-AF65-F5344CB8AC3E}">
        <p14:creationId xmlns:p14="http://schemas.microsoft.com/office/powerpoint/2010/main" val="131676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0712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628649" cy="59531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845300" y="6578600"/>
            <a:ext cx="2133599" cy="238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2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2000" b="1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344487" y="830262"/>
            <a:ext cx="6500812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II: Investimento Financeiro na Agricultura 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03225" y="1341437"/>
            <a:ext cx="8501061" cy="1554162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2.1.i: Despesa Pública na Agricultura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 todos os Estados-membros devem alocar anualmente no mínimo 10% da sua despesa pública para o Sector Agrário </a:t>
            </a:r>
          </a:p>
          <a:p>
            <a:pPr marL="0" indent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2015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apenas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6.5% da despesa Pública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foi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alocada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 sector agrário,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enquanto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em 2016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somente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7.2%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foi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direccionado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 sector.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01637" y="3068960"/>
            <a:ext cx="8502649" cy="1512168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2.1.ii: Despesa Pública na Agricultura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2015 e 2025, as despesas públicas na agricultura devem ser de pelo menos 19% superiores aos Valores Acrescentados Anuais (VAA)</a:t>
            </a:r>
            <a:r>
              <a:rPr lang="en-US" sz="15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2015, as d</a:t>
            </a:r>
            <a:r>
              <a:rPr lang="de-DE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espesas  públicas na agricultura em VAA foi de 12.93%, enquanto que em 2016 foi de 14.49%. </a:t>
            </a:r>
            <a:endParaRPr lang="en-US"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755650" y="115886"/>
            <a:ext cx="734536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(2/22)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01637" y="4715755"/>
            <a:ext cx="8501061" cy="1925464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2.1.iii: Despesa Pública na Agricultura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 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Alocar fundos suficientes para a agricultura através da despesa pública e apoio de doadores.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todos os parceiros de cooperação que se compromentaram a apoiar o PNISA devem desembolsar na totalidade todos os valores acordados.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2015, o</a:t>
            </a:r>
            <a:r>
              <a:rPr lang="pt-BR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valor desembolsado pelos parceiros para a agricultura foi de 38.35% do total que estes assumiram para finaciar o PNISA</a:t>
            </a:r>
            <a:endParaRPr lang="en-US" sz="150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0712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660400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6823075" y="6532562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588855" y="1156241"/>
            <a:ext cx="8316912" cy="1336655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2.2: Investimento Privado Nacional Agrário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2025 deve se estabelecer um rácio investimento público/ investimento privado nacional.</a:t>
            </a:r>
            <a:r>
              <a:rPr lang="en-US" sz="15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2016,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houve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um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ligeiro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abrandamento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investimento agrário </a:t>
            </a:r>
            <a:r>
              <a:rPr lang="en-US" sz="150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</a:t>
            </a:r>
            <a:r>
              <a:rPr lang="en-US" sz="150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consequência</a:t>
            </a:r>
            <a:r>
              <a:rPr lang="en-US" sz="150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50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conjuntura</a:t>
            </a:r>
            <a:r>
              <a:rPr lang="en-US" sz="150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económica</a:t>
            </a:r>
            <a:r>
              <a:rPr lang="en-US" sz="150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internacional</a:t>
            </a:r>
            <a:r>
              <a:rPr lang="en-US" sz="150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a </a:t>
            </a:r>
            <a:r>
              <a:rPr lang="en-US" sz="150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depreciação</a:t>
            </a:r>
            <a:r>
              <a:rPr lang="en-US" sz="150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Metical face ao </a:t>
            </a:r>
            <a:r>
              <a:rPr lang="en-US" sz="150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dólar</a:t>
            </a:r>
            <a:r>
              <a:rPr lang="en-US" sz="150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1500" b="0" i="0" u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576262" y="2708920"/>
            <a:ext cx="8318500" cy="1971476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2.3 Investimento Directo Estrangeiro (IDE)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 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Melhorar os mecanismos para atração do IDE.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2025 deve se estabelecer um rácio Investimento Público/ Investimento Privado Estrangeiro. 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 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Para o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2015, o r</a:t>
            </a:r>
            <a:r>
              <a:rPr lang="de-DE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ácio investimento publico/ privado no sector agrario foi de </a:t>
            </a:r>
            <a:r>
              <a:rPr lang="pt-BR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23.07%, enquanto que em 2016 houve um ligeiro abrandamento para 10.32%.</a:t>
            </a:r>
            <a:endParaRPr lang="en-US" sz="15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576262" y="4824412"/>
            <a:ext cx="8318500" cy="1708149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2.4: Acesso ao Financiamento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Melhorar o acesso dos produtores aos serviços financeiros (tractores, insumos, armazens, etc.).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Todos os Homens e Mulheres  praticantes de Agricultura devem ter acesso ao financiamento.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 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GB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um total de </a:t>
            </a:r>
            <a:r>
              <a:rPr lang="pt-BR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4.000.000 de explorações agrárias existentes, </a:t>
            </a:r>
            <a:r>
              <a:rPr lang="pt-BR" sz="15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30.024</a:t>
            </a:r>
            <a:r>
              <a:rPr lang="pt-BR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tem acesso a crédito. </a:t>
            </a:r>
            <a:endParaRPr lang="en-US" sz="15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546556" y="798880"/>
            <a:ext cx="6500812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II: </a:t>
            </a:r>
            <a:r>
              <a:rPr lang="en-US" sz="1600" b="1" i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Investimento </a:t>
            </a:r>
            <a:r>
              <a:rPr lang="en-US" sz="1600" b="1" i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Financeiro</a:t>
            </a:r>
            <a:r>
              <a:rPr lang="en-US" sz="1600" b="1" i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Agricultura 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(3/22)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92150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6665911" y="6578600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379412" y="924426"/>
            <a:ext cx="6388099" cy="339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III: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Combate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fome</a:t>
            </a:r>
            <a:endParaRPr lang="en-US" sz="1600" b="1" i="0" u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379412" y="1340768"/>
            <a:ext cx="8393111" cy="1727647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3.1.i: Acesso a Insumos e Tecnologias Agrárias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deve se atingir a cifra minima de 50 Kg/ha no uso de adubos.</a:t>
            </a:r>
          </a:p>
          <a:p>
            <a:pPr marL="0" indent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última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avaliação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realizada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pela FAO em 2014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sugere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o uso de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fertilizantes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Moçambique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estava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fasquia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4 Kg/ ha.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Entretanto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País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cerca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70.000 T de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fertilizantes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mas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apenas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125.000 T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são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absorvidas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mercado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o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remanescente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rexportado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países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vizinhos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79412" y="3212976"/>
            <a:ext cx="8393111" cy="1367904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3.1.ii: Acesso a Insumos e Tecnologias Agrárias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2000 e 2025, deve se umentar as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áreas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irrigadas a 100%.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2014 a 2016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houve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um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incremento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das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áreas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irrigadas na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ordem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pt-BR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17.8% mercê dos grandes investimentos públicos e privados na massificação de sistemas de irrigação.</a:t>
            </a:r>
            <a:endParaRPr lang="en-US" sz="15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375734" y="4756154"/>
            <a:ext cx="8393111" cy="1789261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3.1.iii: Acesso a Insumos e Tecnologias Agrárias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deve se duplicar a qualidade de insumos agrários (semente), melhoramento genético (pecuária) e piscicultura.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 </a:t>
            </a:r>
            <a:r>
              <a:rPr lang="pt-P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País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trabalhar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massificação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uso de tecnologias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melhoradas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Por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variedades de culturas altamente produtivas, fertilizantes inorgânicos, práticas de produção melhoradas, mecanização agrícola, incluindo a tracção animal, represas para a irrigação e para o abeberamento de gado</a:t>
            </a:r>
            <a:endParaRPr lang="en-US"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(4/22)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3500" y="688975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609600" y="1295400"/>
            <a:ext cx="8229600" cy="1989584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3.1.iv: Acesso a Insumos e Tecnologias Agrárias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Impulsionar a produtividade agrária, através da promoção do uso eficiente de insumos, sistemas de irrigação, mecanização agrária, pescas, pecuária e florestas.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Todos produtores devem  benefeciar de assistência na transferência de tecnologias, informação e outros serviços.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cobertura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dos serviços de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extensão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ordem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4.3%.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628650" y="3645024"/>
            <a:ext cx="8229600" cy="1727870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3.1.v: Acesso a Insumos e Tecnologias Agrárias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deve se aumentar o volume de investimento alocado à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investigação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agrária em pelo menos 1% do PIB  ao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pt-BR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2015, o total de gastos com pesquisa agrária como parte da Valor Acrescentado para a Agricultura foi de 5,7%, e em 2016 foi de 5,09%.</a:t>
            </a:r>
            <a:endParaRPr lang="en-US"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539750" y="917575"/>
            <a:ext cx="6389687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III: Combate a fome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(5/22)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6819191" y="6522027"/>
            <a:ext cx="213359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360362" y="1253686"/>
            <a:ext cx="8461375" cy="1708149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3.1.vi: Acesso a Insumos e Tecnologias Agrárias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 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Impulsionar a produtividade agrária, através da promoção do uso eficiente de insumos, sistemas de irrigação, mecanização agrária, pescas, pecuária e florestas.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Garantir que 100% de produtores e actores de agronegócio tenham acesso  a DUAT.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Actualmente</a:t>
            </a:r>
            <a:r>
              <a:rPr lang="en-US" sz="15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10% de produtores </a:t>
            </a:r>
            <a:r>
              <a:rPr lang="en-US" sz="15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detêm</a:t>
            </a:r>
            <a:r>
              <a:rPr lang="en-US" sz="15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5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</a:t>
            </a:r>
            <a:r>
              <a:rPr lang="en-US" sz="15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DUAT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377823" y="2961835"/>
            <a:ext cx="8461375" cy="1743783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3.2.i: Produtividade Agrária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Incrementar a produtividade Agrária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deve-se duplicar o indice de produtividade por trabalhador do ramo agrário. 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2015, o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</a:t>
            </a:r>
            <a:r>
              <a:rPr lang="de-DE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lor acrescentado da Agricultura por trabalhador do sector agrário foi  de 426,4  USD.</a:t>
            </a:r>
            <a:endParaRPr lang="en-US"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392307" y="4704082"/>
            <a:ext cx="8461375" cy="1747405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3.2.ii: Produtividade Agrária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Incrementar a produtividade Agrária.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Duplicar o estágio actual dos níveis de produtividade da terra.</a:t>
            </a:r>
          </a:p>
          <a:p>
            <a:pPr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2011 e 2016, a taxa de c</a:t>
            </a:r>
            <a:r>
              <a:rPr lang="de-DE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rescimento do valor acrescentado da Agricultura, por hectare de terra aravel para agricultura foi de 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31,7%. 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58775" y="914398"/>
            <a:ext cx="6500812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III: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Combate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fome</a:t>
            </a:r>
            <a:endParaRPr lang="en-US" sz="1600" b="1" i="0" u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(6/22)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6577011" y="6453187"/>
            <a:ext cx="2133599" cy="280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276224" y="1610087"/>
            <a:ext cx="8642361" cy="2579126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3.2.iii: Produtividade Agrária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pt-PT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PT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Incrementar a produtividade Agrária.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pt-PT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deve se duplicar os níveis de produtividade agrárias.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pt-P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culturas analisadas tiveram comportamento diferenciado. Arroz e mandioca registaram crescimento, 71% e 5.9% </a:t>
            </a:r>
            <a:r>
              <a:rPr lang="pt-PT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respectivamente</a:t>
            </a:r>
            <a:r>
              <a:rPr lang="pt-P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Ao passo que o milho e arroz tiveram decréscimo nos rendimentos, 13% e 57% </a:t>
            </a:r>
            <a:r>
              <a:rPr lang="pt-PT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respectivamente</a:t>
            </a:r>
            <a:r>
              <a:rPr lang="pt-P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PT" sz="190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276224" y="4417836"/>
            <a:ext cx="8595057" cy="2316338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3.3: </a:t>
            </a:r>
            <a:r>
              <a:rPr lang="en-US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Pós-Colheita</a:t>
            </a: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Providential apoio logist</a:t>
            </a:r>
            <a:r>
              <a:rPr lang="en-US" sz="1900" b="0" i="0" u="none" dirty="0">
                <a:solidFill>
                  <a:schemeClr val="dk1"/>
                </a:solidFill>
                <a:sym typeface="Arial"/>
              </a:rPr>
              <a:t>í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em todas as etapas das cadeias de valor.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deve se reduzir para a metade (50%) as perdas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pós-colheita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9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de-DE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Estudos realizados pela FAO em Moçambique no ano 2010 indicam que a perda pos colheita é estimada em 30-40%.</a:t>
            </a:r>
            <a:endParaRPr lang="en-US"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276224" y="1072934"/>
            <a:ext cx="6500812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III: </a:t>
            </a:r>
            <a:r>
              <a:rPr lang="en-US" sz="1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Combate</a:t>
            </a:r>
            <a:r>
              <a:rPr lang="en-US" sz="1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fome</a:t>
            </a:r>
            <a:endParaRPr lang="en-US" sz="1800" b="1" i="0" u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(7/22)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6577011" y="6453187"/>
            <a:ext cx="2133599" cy="280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258590" y="1365530"/>
            <a:ext cx="8651179" cy="2639534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3.4: Protecção Social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Intregrar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medidas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a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melhoria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productividade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agrícola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com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impacto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protecção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social, e apoio a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grupos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sociais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vulneráveis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estados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-membros devem alocar 100% de valores para apoiar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iniciativas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protecção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social,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disastres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emergências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alimentos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 </a:t>
            </a:r>
            <a:r>
              <a:rPr lang="en-US" sz="19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2015, o</a:t>
            </a:r>
            <a:r>
              <a:rPr lang="pt-BR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grau de execucao dos valor planificado para Linhas orçamentais para Proteção Social foi de 79%, e  em 2016 foi de 94%.</a:t>
            </a:r>
            <a:endParaRPr lang="en-US" sz="190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593725" y="885825"/>
            <a:ext cx="6500812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III: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Combate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fome</a:t>
            </a:r>
            <a:endParaRPr lang="en-US" sz="1900" b="1" i="0" u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(8/22)</a:t>
            </a:r>
          </a:p>
        </p:txBody>
      </p:sp>
      <p:sp>
        <p:nvSpPr>
          <p:cNvPr id="13" name="Shape 320"/>
          <p:cNvSpPr txBox="1"/>
          <p:nvPr/>
        </p:nvSpPr>
        <p:spPr>
          <a:xfrm>
            <a:off x="143731" y="4382046"/>
            <a:ext cx="8723187" cy="2287314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3.5.i: </a:t>
            </a:r>
            <a:r>
              <a:rPr lang="en-US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Segurança</a:t>
            </a: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Alimentar</a:t>
            </a: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Nutricional</a:t>
            </a:r>
            <a:endParaRPr lang="en-US" sz="19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Promover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iniciativas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melhorar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os níveis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nutricionais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 em particular,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eliminar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fome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crianças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desnutridas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África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Devem se reduzir os níveis de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raquitismo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10% até 2025.</a:t>
            </a:r>
          </a:p>
          <a:p>
            <a:pPr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Pesquisa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realizada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pelo SETSAN em 2013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a p</a:t>
            </a:r>
            <a:r>
              <a:rPr lang="de-DE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revalência da Raquitismo para crianças dos zero aos 5 anos estava na ordem de 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43%.</a:t>
            </a:r>
          </a:p>
        </p:txBody>
      </p:sp>
    </p:spTree>
    <p:extLst>
      <p:ext uri="{BB962C8B-B14F-4D97-AF65-F5344CB8AC3E}">
        <p14:creationId xmlns:p14="http://schemas.microsoft.com/office/powerpoint/2010/main" val="285506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6577011" y="6453187"/>
            <a:ext cx="2133599" cy="280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144127" y="1274512"/>
            <a:ext cx="8550943" cy="2545587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3.5.ii: </a:t>
            </a:r>
            <a:r>
              <a:rPr lang="en-US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Seguran</a:t>
            </a:r>
            <a:r>
              <a:rPr lang="en-US" sz="1900" b="1" i="0" u="none" dirty="0" err="1">
                <a:solidFill>
                  <a:schemeClr val="dk1"/>
                </a:solidFill>
                <a:sym typeface="Arial"/>
              </a:rPr>
              <a:t>ç</a:t>
            </a:r>
            <a:r>
              <a:rPr lang="en-US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Alimentar</a:t>
            </a: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Nutricional</a:t>
            </a:r>
            <a:endParaRPr lang="en-US" sz="19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Promover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iniciativas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a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eliminação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fome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crianças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desnutridas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África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Reduzir o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baixo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-peso a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nascença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até 2025.</a:t>
            </a:r>
          </a:p>
          <a:p>
            <a:pPr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9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Dados da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</a:t>
            </a:r>
            <a:r>
              <a:rPr lang="en-US" sz="19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ltima</a:t>
            </a:r>
            <a:r>
              <a:rPr lang="en-US" sz="19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pesquisa</a:t>
            </a:r>
            <a:r>
              <a:rPr lang="en-US" sz="19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realizada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pelo SETSAN em 2013,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indicam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baixo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peso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afectava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cerca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21% </a:t>
            </a:r>
            <a:r>
              <a:rPr lang="de-DE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das crianças com menos de 5 anos de idade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44127" y="3886549"/>
            <a:ext cx="8478935" cy="2782811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3.5.iii </a:t>
            </a:r>
            <a:r>
              <a:rPr lang="en-US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Segurança</a:t>
            </a: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Alimentar</a:t>
            </a: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9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Nutricional</a:t>
            </a:r>
            <a:endParaRPr lang="en-US" sz="19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 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Promover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iniciativas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reduzir o 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raquitismo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baixo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peso, e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melhorar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diversificação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dieta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homens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mulheres</a:t>
            </a:r>
            <a:r>
              <a:rPr lang="en-US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pt-BR" sz="19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2025 deve se reduzir a prevalência de desnutrição crónica aguda em 5% 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9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</a:t>
            </a:r>
            <a:r>
              <a:rPr lang="en-US" sz="19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ltima</a:t>
            </a:r>
            <a:r>
              <a:rPr lang="en-US" sz="19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esquisa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realizada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pelo SETSAN em 2013, </a:t>
            </a:r>
            <a:r>
              <a:rPr lang="en-US" sz="1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concluiu</a:t>
            </a:r>
            <a:r>
              <a:rPr lang="en-US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</a:t>
            </a:r>
            <a:r>
              <a:rPr lang="pt-BR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prevalência da desnutrição crónica aguda afectava cerca de 7% de crianças com menos de 5 anos de idade.</a:t>
            </a:r>
            <a:endParaRPr lang="en-US" sz="190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582612" y="920750"/>
            <a:ext cx="6500812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III: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Combate</a:t>
            </a:r>
            <a:r>
              <a:rPr lang="en-US" sz="19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9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fome</a:t>
            </a:r>
            <a:endParaRPr lang="en-US" sz="1900" b="1" i="0" u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(9/22)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0712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660400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6643686" y="6597650"/>
            <a:ext cx="2133599" cy="260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552450" y="774700"/>
            <a:ext cx="6500812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III: Combate a fome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581025" y="1112837"/>
            <a:ext cx="8275636" cy="1708149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3.5.iv: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Segurança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Alimentar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Nutricional</a:t>
            </a:r>
            <a:endParaRPr lang="en-US" sz="15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Promover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iniciativas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reduzir o 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raquitismo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baixo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peso, e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melhorar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diversificação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dieta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homens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mulheres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2025, deve se reduzir o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pessoas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desnutridas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5%.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Essa informação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será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colectada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próximo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inquérito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SETSAN em 2019. 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571500" y="2826075"/>
            <a:ext cx="8275636" cy="1938336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3.5.v: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Segurança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Alimentar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Nutricional</a:t>
            </a:r>
            <a:endParaRPr lang="en-US" sz="15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Promover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iniciativas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melhorar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os níveis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nutricionais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 em particular,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eliminar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fome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crianças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desnutridas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</a:t>
            </a:r>
            <a:r>
              <a:rPr lang="en-US" sz="15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frica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Aumentar  em 50% a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proporção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mulheres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idade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reprodutiva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com acesso a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alimentação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diversificada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Essa informação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será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colectada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próximo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inquérito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SETSAN em 2019. 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571500" y="4764411"/>
            <a:ext cx="8275636" cy="1903414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3.5.vi: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Segurança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Alimentar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Nutricional</a:t>
            </a:r>
            <a:endParaRPr lang="en-US" sz="15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Promover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iniciativas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combate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fome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criança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desnutrida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Africa.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2025, deve se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incrementar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em 50% o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crianças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(6-23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meses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com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alimentação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condigna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Pesquizas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realizadas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pelo SETSAN em 2013,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concluiu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a p</a:t>
            </a:r>
            <a:r>
              <a:rPr lang="de-DE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roporção de crianças dos 6-23 meses que cumpram com o Mínimo Regime Admissível era 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11%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(10/22)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9275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587374" cy="55721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6616700" y="6619875"/>
            <a:ext cx="2133599" cy="1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330993" y="916780"/>
            <a:ext cx="7905750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IV: </a:t>
            </a: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Erradicação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através da Agricultura 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107504" y="1412775"/>
            <a:ext cx="8856983" cy="2562343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4.1i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Contribuição do Sector Agrário no PIB e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seu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impacto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a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Erradicação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Assegurar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anual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sector agrário, para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uma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maior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contribuição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PIB e na redução da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o sector agrário deve </a:t>
            </a: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contribuir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anualmente em pelo menos 6% no PIB.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7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2016, a t</a:t>
            </a:r>
            <a:r>
              <a:rPr lang="pt-BR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axa de crescimento do valor acrescentado da agricultura foi de 2,7%.</a:t>
            </a:r>
            <a:endParaRPr lang="en-US" sz="1700" i="0" u="none" dirty="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107504" y="4221087"/>
            <a:ext cx="8856983" cy="2576587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4.1.ii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Contribuição do Sector Agrário no PIB e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seu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impacto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a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Erradicação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Assegurar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anual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sector agrário, para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uma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maior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contribuição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PIB e na redução da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o sector agrário deve </a:t>
            </a: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contribuir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50% para a redução da </a:t>
            </a: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7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O INDICADOR AINDA ESTÁ SENDO DESENVOLVIDO PELA UNIÃO AFRICANA (UA) </a:t>
            </a:r>
            <a:endParaRPr lang="en-US" sz="17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838200" y="160336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(11/22)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09562" y="1117600"/>
            <a:ext cx="8750299" cy="4714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romanUcPeriod"/>
            </a:pPr>
            <a:r>
              <a:rPr lang="pt-PT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</a:p>
          <a:p>
            <a:pPr marL="571500" marR="0" lvl="0" indent="-571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romanUcPeriod"/>
            </a:pPr>
            <a:r>
              <a:rPr lang="pt-PT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Objectivos</a:t>
            </a:r>
            <a:endParaRPr lang="pt-PT" sz="28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romanUcPeriod"/>
            </a:pPr>
            <a:r>
              <a:rPr lang="pt-PT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</a:p>
          <a:p>
            <a:pPr marL="571500" marR="0" lvl="0" indent="-571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romanUcPeriod"/>
            </a:pPr>
            <a:r>
              <a:rPr lang="pt-PT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 dos Indicadores de Malabo</a:t>
            </a:r>
          </a:p>
          <a:p>
            <a:pPr marL="571500" marR="0" lvl="0" indent="-571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romanUcPeriod"/>
            </a:pPr>
            <a:r>
              <a:rPr lang="pt-PT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Pontuação das Áreas Chaves</a:t>
            </a:r>
          </a:p>
          <a:p>
            <a:pPr marL="571500" marR="0" lvl="0" indent="-571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romanUcPeriod"/>
            </a:pPr>
            <a:r>
              <a:rPr lang="pt-PT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Recomendações 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romanUcPeriod"/>
            </a:pPr>
            <a:r>
              <a:rPr lang="pt-PT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Anexos</a:t>
            </a:r>
            <a:r>
              <a:rPr lang="pt-PT" sz="28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pt-PT" sz="28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81062" y="26986"/>
            <a:ext cx="6546850" cy="7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Estrutura de Apresentação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9275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587374" cy="55721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6616700" y="6619875"/>
            <a:ext cx="2133599" cy="1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291036" y="828576"/>
            <a:ext cx="7905750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IV: </a:t>
            </a: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Erradicação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através da Agricultura 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107505" y="1422865"/>
            <a:ext cx="8833654" cy="2441481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4.1.iii: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Contribuição do Sector Agrário no PIB e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seu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impacto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a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Erradicação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Assegurar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anual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sector agrário, para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uma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maior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contribuição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PIB e na redução da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o sector agrário deve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contribuir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a redução da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pelo menos 50%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abaixo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linha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nacional de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Dados do último inquérito sobre pobreza no País realizado referenteao aos anos  2014/15 indicam uma taxa de pobreza de 46%.</a:t>
            </a:r>
            <a:endParaRPr lang="en-US" sz="1600" b="0" i="0" u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838200" y="160336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(12/22)</a:t>
            </a:r>
          </a:p>
        </p:txBody>
      </p:sp>
      <p:sp>
        <p:nvSpPr>
          <p:cNvPr id="13" name="Shape 366"/>
          <p:cNvSpPr txBox="1"/>
          <p:nvPr/>
        </p:nvSpPr>
        <p:spPr>
          <a:xfrm>
            <a:off x="84848" y="4221088"/>
            <a:ext cx="8856311" cy="2232248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4.1.iv: Contribuição do Sector Agrário no PIB e seu impacto para a Erradicação da Pobreza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pt-PT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PT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Assegurar o crescimento anual do sector agrário, para uma maior contribuição no PIB e na redução da pobreza.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</a:t>
            </a:r>
            <a:r>
              <a:rPr lang="pt-PT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PT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o sector agrário deve contribuir para a redução da pobreza em pelo menos 50% abaixo da linha Internacional de pobreza.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de Informação</a:t>
            </a:r>
            <a:r>
              <a:rPr lang="pt-PT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PT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Moçambique ocupa a posição 178 de um conjunto de 187 na categorização dos países</a:t>
            </a:r>
            <a:r>
              <a:rPr lang="pt-PT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878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Shape 35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553200" y="6381328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466725" y="966787"/>
            <a:ext cx="7905750" cy="339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IV: Erradicação da Pobreza através da Agricultura 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427832" y="1412776"/>
            <a:ext cx="8364536" cy="2736304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4.1.v: Contribuição do Sector Agrário no PIB e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seu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impacto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a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Erradicação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Assegurar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anual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sector agrário, para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uma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maior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contribuição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PIB e na redução da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2025, o sector agrário deve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contribuir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a redução da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pobreza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através da redução do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existente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entre o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preço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praticado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pelos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produtores e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revendedores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50%. </a:t>
            </a:r>
          </a:p>
          <a:p>
            <a:pPr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5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15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</a:t>
            </a:r>
            <a:r>
              <a:rPr lang="en-US" sz="15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feita</a:t>
            </a:r>
            <a:r>
              <a:rPr lang="en-US" sz="15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produtos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milho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amendoim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grande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amendoim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pequeno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feijao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nhemba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sobre a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variação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5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preços</a:t>
            </a:r>
            <a:r>
              <a:rPr lang="en-US" sz="15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o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preço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produtor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ao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retalhista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consecutivos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(2015 e 216)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um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positivo</a:t>
            </a:r>
            <a:r>
              <a:rPr lang="en-US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 </a:t>
            </a:r>
            <a:endParaRPr lang="en-US" sz="150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(13/22)</a:t>
            </a:r>
          </a:p>
        </p:txBody>
      </p:sp>
      <p:sp>
        <p:nvSpPr>
          <p:cNvPr id="12" name="Shape 380"/>
          <p:cNvSpPr txBox="1"/>
          <p:nvPr/>
        </p:nvSpPr>
        <p:spPr>
          <a:xfrm>
            <a:off x="438269" y="4293096"/>
            <a:ext cx="8380411" cy="2173872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4.2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Inclusão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Cadeias de Valor nas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Parcerias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Público Privadas (PPP)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Apoiar o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envolvimento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dos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pequenos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produtores nas PPPs.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2025, deve se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fortalecer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envolvimento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dos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pequenos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produtores  nas PPPs em pelo menos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cinco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cadeias de valor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prioritarias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de-DE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O Governo tem-se desdobrado em esforços convista a atrair o sector privado a se envolver nas PPPs, sobretudo nos principais produtos estrategicos tais como milho, mandioca, arroz, gergelim e algodão.</a:t>
            </a:r>
            <a:endParaRPr lang="en-US"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4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9275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587374" cy="52387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6715125" y="6530975"/>
            <a:ext cx="2133599" cy="327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179514" y="1223910"/>
            <a:ext cx="8784973" cy="2428927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4.3: Criação de Emprego para Jovens no Sector Agrário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Engajar os jovens no desenvolvimento do sector agrário, de modo a reduzir o desemprego e pobreza.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2015 a 2025, deve se criar oportunidades de emprego para pelo menos 30% de jovens no sector agrário.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pt-PT" sz="17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agricultura representa principal actividade económica para 76.83% de jovens</a:t>
            </a:r>
            <a:r>
              <a:rPr lang="en-US" sz="17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373062" y="755650"/>
            <a:ext cx="7904161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IV: Erradicação da Pobreza Através da Agricultura 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838200" y="149225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(14/22)</a:t>
            </a:r>
          </a:p>
        </p:txBody>
      </p:sp>
      <p:sp>
        <p:nvSpPr>
          <p:cNvPr id="12" name="Shape 393"/>
          <p:cNvSpPr txBox="1"/>
          <p:nvPr/>
        </p:nvSpPr>
        <p:spPr>
          <a:xfrm>
            <a:off x="179514" y="3995738"/>
            <a:ext cx="8620792" cy="2385590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4.4: Envolvimento de Mulheres na Agricultura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Promover iniciativas que estimulem o envolvimento de mulheres no sector agrário.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Assegurar que ate 2023, pelo menos 20% de mulheres tenham acesso a meios de produção, incluindo terra, crédito e serviços de informação.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Cerca de 77% das mulheres rurais em Moçambique foram emancipadas via agricultura.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Shape 400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0712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3023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6586991" y="6474617"/>
            <a:ext cx="2133599" cy="255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193885" y="896937"/>
            <a:ext cx="8178590" cy="339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V: </a:t>
            </a: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Trocas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Comerciais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</a:t>
            </a: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Continente</a:t>
            </a:r>
            <a:r>
              <a:rPr lang="en-US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Africano</a:t>
            </a:r>
            <a:endParaRPr lang="en-US" sz="1700" b="1" i="0" u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93885" y="1313654"/>
            <a:ext cx="8723187" cy="2210501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5.1: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Trocas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Comerciais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de Serviços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dentro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Continente</a:t>
            </a: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Africano</a:t>
            </a:r>
            <a:endParaRPr lang="en-US" sz="17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Objectivo: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Promoção da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comercialização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agrícola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de serviços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dentro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continente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PT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2015 e  2025, o volume de transações com países africanos deve triplicar.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Entre 2015 e 2016, o volume total transações de bens e serviços no continente Africano registou um decrescimento (-11.52%). </a:t>
            </a:r>
            <a:r>
              <a:rPr lang="de-DE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Este </a:t>
            </a:r>
            <a:r>
              <a:rPr lang="pt-PT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facto se deve a recessão económica em 2016.</a:t>
            </a:r>
            <a:endParaRPr lang="pt-PT"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08258" y="3698779"/>
            <a:ext cx="8708814" cy="2735858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5.2.i: Políticas para Comercialização dentro do Continente e Condições Institucionais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Criar e melhorar as políticas continentais e regionais, e apoiar sistemas para simplificar e formalizar o estágio </a:t>
            </a:r>
            <a:r>
              <a:rPr lang="pt-PT" sz="17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actual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políticas, de modo a triplicar as transações comerciais.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2025, deve se acomodar em 100% as medidas plasmadas no índice de facilitação de comércio.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de Informação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 está na fasquia de 55% no cumprimento do Índice de Facilitação do Comércio.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(15/22)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0712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3023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6589711" y="6453187"/>
            <a:ext cx="2133599" cy="255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251520" y="904875"/>
            <a:ext cx="8013005" cy="339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pt-PT"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V: Trocas Comerciais no Continente Africano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179513" y="1557337"/>
            <a:ext cx="8712074" cy="3457575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 5.2.ii: Políticas para a Comercialização Agrícola dentro do Continente e Condições Institucionais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pt-PT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Criar e melhorar as políticas Continentais e Regionais, e apoiar sistemas para simplificar e formalizar o estágio </a:t>
            </a:r>
            <a:r>
              <a:rPr lang="pt-PT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actual</a:t>
            </a: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comércio, de modo a alcançar as metas de transações comerciais.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pt-PT"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2025, deve se reduzir o índice de volatilidade de preços de produtos agrícolas em 7.5%.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</a:t>
            </a: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Entre 2015 e 2016 registou-se uma vitalidade acentuada nos preços de alimentos na ordem de 100%.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(16/22)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Shape 427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6572250" y="6459537"/>
            <a:ext cx="2133599" cy="255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 txBox="1"/>
          <p:nvPr/>
        </p:nvSpPr>
        <p:spPr>
          <a:xfrm>
            <a:off x="151981" y="1012899"/>
            <a:ext cx="6699125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VI: Resiliência às Mudanças Climáticas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179512" y="1358900"/>
            <a:ext cx="8681911" cy="1854076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6.1.i: </a:t>
            </a:r>
            <a:r>
              <a:rPr lang="pt-PT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Resiliência aos Riscos das Mudanças Climáticas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pt-PT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PT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Promover iniciativas para reduzir a vulnerabilidade dos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produtores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Mudanças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Climáticas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2025, devem se </a:t>
            </a:r>
            <a:r>
              <a:rPr lang="pt-PT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promover iniciativas para a melhoria da capacidade de resiliência dos produtores às variações climáticas para pelo menos 30% de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agricultores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criadores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pescadores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r>
              <a:rPr lang="en-US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de-DE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O Governo de Moçambique está empenhado em melhorar a capacidade de resiliencia das populaçoes para fazer face aos efeitos addversos impostos pelo clima. </a:t>
            </a:r>
            <a:endParaRPr lang="en-GB"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35" name="Shape 435"/>
          <p:cNvSpPr txBox="1"/>
          <p:nvPr/>
        </p:nvSpPr>
        <p:spPr>
          <a:xfrm>
            <a:off x="179512" y="3677053"/>
            <a:ext cx="8688341" cy="2704275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6.1.ii: Resiliência aos Riscos das Mudanças Climáticas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pt-PT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PT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Promover iniciativas para reduzir a vulnerabilidade da população às  Mudanças Climáticas.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pt-PT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2025, pelo menos 30% da terra arável deve </a:t>
            </a:r>
            <a:r>
              <a:rPr lang="pt-PT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benefeciar</a:t>
            </a:r>
            <a:r>
              <a:rPr lang="pt-PT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práticas de maneio sustentável.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de-DE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O Governo de Moçambique, ciente da necessidade </a:t>
            </a:r>
            <a:r>
              <a:rPr lang="pt-PT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de se melhorar a capacidade de adaptação e de mitigação às Mudanças Climáticas, assinou vários acordos e protocolos ambientais. O pais reforçou o sistema de aviso prévio, tem estado a desenvolver programas de conservação e nutrição de solos, promoção da aquacultura como meio alternativo para a redução da pressão </a:t>
            </a:r>
            <a:r>
              <a:rPr lang="de-DE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sobre o pescado.</a:t>
            </a:r>
            <a:endParaRPr lang="en-GB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(17/22)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6572250" y="6459537"/>
            <a:ext cx="2133599" cy="255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 txBox="1"/>
          <p:nvPr/>
        </p:nvSpPr>
        <p:spPr>
          <a:xfrm>
            <a:off x="419100" y="1084262"/>
            <a:ext cx="6500812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</a:t>
            </a:r>
            <a:r>
              <a:rPr lang="pt-PT"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VI: Resiliência às Mudanças Climáticas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323528" y="1700210"/>
            <a:ext cx="8536309" cy="3146427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6.2</a:t>
            </a: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PT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Investimento na Melhoria da Capacidade de Resiliência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pt-PT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Realizar investimentos que promovam a melhoria da capacidade de resiliência dos produtores, grupos vulneráveis e, em simultâneo, a vulnerabilidade dos ecossistemas.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20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Criar um investimento permanente para a melhoria da capacidade de resiliência dos produtores.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Existem linhas orçamentais do governo exclusivamente destinadas a melhoria da capacidade de resiliência da população. 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(18/22)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Shape 454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312737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7900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258762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6718300" y="6453187"/>
            <a:ext cx="2133599" cy="20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460815" y="1205445"/>
            <a:ext cx="6858000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VII: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Capacidade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mútua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controlo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actividades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resultados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500063" y="1550227"/>
            <a:ext cx="8351836" cy="2170112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7.1: Capacidade para realizar Planificação baseada em evid</a:t>
            </a:r>
            <a:r>
              <a:rPr lang="pt-PT" sz="1500" b="1" i="0" u="none" dirty="0">
                <a:solidFill>
                  <a:schemeClr val="dk1"/>
                </a:solidFill>
                <a:sym typeface="Arial"/>
              </a:rPr>
              <a:t>ê</a:t>
            </a:r>
            <a:r>
              <a:rPr lang="pt-PT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ncias e M&amp;A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pt-PT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Melhoria da capacidade para produzir, analisar e usar informação.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pt-PT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2025, deve se atingir a fasquia </a:t>
            </a:r>
            <a:r>
              <a:rPr lang="pt-PT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minima</a:t>
            </a:r>
            <a:r>
              <a:rPr lang="pt-PT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63 do Índice de Capacidade para Gerar e Usar Estatísticas Agrárias (ASCI).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pt-PT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última avaliação feita em 2015, revela que Moçambique registou um crescimento notável no Índice da Capacidade de </a:t>
            </a:r>
            <a:r>
              <a:rPr lang="pt-P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pt-PT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erar e </a:t>
            </a:r>
            <a:r>
              <a:rPr lang="pt-P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pt-PT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 Estatísticas Agrárias. De 65.2% em 2013, o pais passou 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70.6% em 2015.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529289" y="3904742"/>
            <a:ext cx="8358186" cy="2548445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7.2: Avaliação </a:t>
            </a:r>
            <a:r>
              <a:rPr lang="en-US" sz="1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Mútua</a:t>
            </a: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dos Pares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Estabelecer mecanismos de </a:t>
            </a:r>
            <a:r>
              <a:rPr lang="en-US" sz="1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Monitoria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Avaliação dos pares.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2018,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cada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Estado-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membro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deve estabelecer em 100% </a:t>
            </a:r>
            <a:r>
              <a:rPr lang="en-US" sz="1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plataformas</a:t>
            </a:r>
            <a:r>
              <a:rPr lang="en-US" sz="1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harmonização e coordenação com os pares.  </a:t>
            </a:r>
          </a:p>
          <a:p>
            <a:pPr algn="just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1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pt-P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Moçambique aderiu voluntariamente ao Mecanismo Africano de Revisão de Pares (MARP) em 2003. No âmbito da implementação do MARP, o pais realizou algumas reformas. Por exemplo, reformas para a melhoria do desempenho escolar dos alunos do Ensino Primário, com particular destaque para a introdução de um novo currículo, a distribuição do livro escolar, </a:t>
            </a:r>
            <a:r>
              <a:rPr lang="de-DE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a afectação de recursos às escolas, a formação de professores e de gestores educacionais e o </a:t>
            </a:r>
            <a:r>
              <a:rPr lang="pt-P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incremento das </a:t>
            </a:r>
            <a:r>
              <a:rPr lang="pt-P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acções</a:t>
            </a:r>
            <a:r>
              <a:rPr lang="pt-P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de supervisão </a:t>
            </a:r>
            <a:r>
              <a:rPr lang="de-DE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pedagógica.</a:t>
            </a:r>
            <a:endParaRPr lang="en-GB"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spcBef>
                <a:spcPts val="1200"/>
              </a:spcBef>
              <a:buClr>
                <a:schemeClr val="dk1"/>
              </a:buClr>
              <a:buSzPct val="25000"/>
            </a:pPr>
            <a:endParaRPr lang="en-US"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838200" y="53340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(19/22)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Shape 468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284162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Shape 4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7900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Shape 4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258762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6775450" y="6453187"/>
            <a:ext cx="2133599" cy="20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496887" y="1339850"/>
            <a:ext cx="6858000" cy="339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pt-PT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VII: Capacidade mútua de controlo de </a:t>
            </a:r>
            <a:r>
              <a:rPr lang="pt-PT" sz="1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actividades</a:t>
            </a:r>
            <a:r>
              <a:rPr lang="pt-PT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resultados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563562" y="1773236"/>
            <a:ext cx="8345487" cy="2735884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7.3: Avaliação Bienal de Desempenho do Sector Agrário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Institucionalizar o uso do Relatório Bienal como mecanismo de avaliação do desempenho, e promover lições da Declaração de Malabo.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1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pt-PT" sz="17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Realizar Monitoria de Avaliação do Sector Agrário à luz dos Indicadores da Declaração de Malabo, elaborar o </a:t>
            </a:r>
            <a:r>
              <a:rPr lang="pt-PT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respectivo</a:t>
            </a:r>
            <a:r>
              <a:rPr lang="pt-PT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7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Relatorio</a:t>
            </a:r>
            <a:r>
              <a:rPr lang="pt-PT" sz="17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Bienal e submeter à UA.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838200" y="5397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9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(20/22)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Shape 481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284162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7900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258762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6775450" y="6453187"/>
            <a:ext cx="2133599" cy="20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 txBox="1"/>
          <p:nvPr/>
        </p:nvSpPr>
        <p:spPr>
          <a:xfrm>
            <a:off x="731835" y="539750"/>
            <a:ext cx="744061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ituação dos Pilares da Declaração de Malabo (21/22)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3840163" y="5160291"/>
            <a:ext cx="4002086" cy="339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Classificação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dos indicadores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375208" y="2492896"/>
            <a:ext cx="3313063" cy="2016224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Indicadores - BOM;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Indicadores –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Satisfatório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Indicadores –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Satisfatório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785110"/>
              </p:ext>
            </p:extLst>
          </p:nvPr>
        </p:nvGraphicFramePr>
        <p:xfrm>
          <a:off x="3801275" y="1484784"/>
          <a:ext cx="510777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7010400" y="6488112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Bandm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187450" y="136525"/>
            <a:ext cx="6019799" cy="4572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Introdução (1/2)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51520" y="1098972"/>
            <a:ext cx="8698407" cy="54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lvl="0" indent="-458787" algn="just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2003, os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Chefes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Estado e de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União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Africana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adoptaram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Declaração de Maputo,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denominado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Programa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Integrado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Desenvolvimento da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Agricultura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África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(CAADP),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cujo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 a </a:t>
            </a:r>
            <a:r>
              <a:rPr lang="pt-P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transformação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pt-P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agricultura, promoção do desenvolvimento e garantir a segurança alimentar e nutricional.</a:t>
            </a:r>
            <a:endParaRPr lang="pt-PT"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7687" marR="0" lvl="0" indent="-458787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CAADP é um programa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União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Africana (UA),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criado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âmbito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Nova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Parceria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o Desenvolvimento de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África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(NEPAD), com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duas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recomendações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principais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aos Estados – membros: </a:t>
            </a:r>
          </a:p>
          <a:p>
            <a:pPr marL="1257300" marR="0" lvl="2" indent="-34290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arenR"/>
            </a:pPr>
            <a:r>
              <a:rPr lang="pt-PT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Acelerar o crescimento agrário anual na ordem de 6%; e </a:t>
            </a:r>
          </a:p>
          <a:p>
            <a:pPr marL="1257300" marR="0" lvl="2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arenR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Alocar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pelo menos, 10% da despesa pública para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agricultura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547687" marR="0" lvl="0" indent="-458787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seguimento ao CAADP, em Junho de 2014, os líderes Africanos </a:t>
            </a:r>
            <a:r>
              <a:rPr lang="pt-PT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adoptaram</a:t>
            </a:r>
            <a:r>
              <a:rPr lang="pt-PT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Declaração de Malabo que define a visão 2025,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tem por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Acelerar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Transformação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das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Economias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Africanas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através a Agricultura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Shape 496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284162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7900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258762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6775450" y="6453187"/>
            <a:ext cx="2133599" cy="20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487"/>
          <p:cNvSpPr txBox="1"/>
          <p:nvPr/>
        </p:nvSpPr>
        <p:spPr>
          <a:xfrm>
            <a:off x="731835" y="539750"/>
            <a:ext cx="744061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(22/22)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9" y="1468458"/>
            <a:ext cx="8342125" cy="476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="" xmlns:a16="http://schemas.microsoft.com/office/drawing/2014/main" id="{C30E55F3-D401-41A4-B757-02170AB3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81750"/>
            <a:ext cx="432048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1085B-8CC0-47B4-B6E5-57552974FE5A}" type="slidenum">
              <a:rPr lang="en-US" altLang="pt-PT"/>
              <a:pPr/>
              <a:t>30</a:t>
            </a:fld>
            <a:endParaRPr lang="en-US" altLang="pt-PT" dirty="0"/>
          </a:p>
        </p:txBody>
      </p:sp>
      <p:pic>
        <p:nvPicPr>
          <p:cNvPr id="18435" name="Picture 6">
            <a:extLst>
              <a:ext uri="{FF2B5EF4-FFF2-40B4-BE49-F238E27FC236}">
                <a16:creationId xmlns="" xmlns:a16="http://schemas.microsoft.com/office/drawing/2014/main" id="{1D5E4D66-3729-4FBF-9888-C0E06619B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84138"/>
            <a:ext cx="6397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Bandmz">
            <a:extLst>
              <a:ext uri="{FF2B5EF4-FFF2-40B4-BE49-F238E27FC236}">
                <a16:creationId xmlns="" xmlns:a16="http://schemas.microsoft.com/office/drawing/2014/main" id="{0FD5D1C3-E6AE-4CC5-BFB2-8A58B13C52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100"/>
            <a:ext cx="5921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>
            <a:extLst>
              <a:ext uri="{FF2B5EF4-FFF2-40B4-BE49-F238E27FC236}">
                <a16:creationId xmlns="" xmlns:a16="http://schemas.microsoft.com/office/drawing/2014/main" id="{BADD9FE4-1AF0-4C51-A1FB-3250EEA5D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52400"/>
            <a:ext cx="7835900" cy="487363"/>
          </a:xfrm>
        </p:spPr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en-US" altLang="en-US" sz="2400" b="1" dirty="0">
                <a:solidFill>
                  <a:schemeClr val="dk1"/>
                </a:solidFill>
                <a:latin typeface="Times New Roman"/>
                <a:cs typeface="Times New Roman"/>
                <a:sym typeface="Times New Roman" panose="02020603050405020304" pitchFamily="18" charset="0"/>
              </a:rPr>
              <a:t>V. Pontuacão das Áreas Chaves (1/2)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18438" name="TextBox 7">
            <a:extLst>
              <a:ext uri="{FF2B5EF4-FFF2-40B4-BE49-F238E27FC236}">
                <a16:creationId xmlns="" xmlns:a16="http://schemas.microsoft.com/office/drawing/2014/main" id="{8BA89484-9A67-4076-B2BE-FB00A5949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99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1600" b="1" dirty="0"/>
              <a:t> </a:t>
            </a:r>
            <a:r>
              <a:rPr lang="pt-PT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 gráfico abaixo ilustra os três niveís de desempenho das areas chaves de Moçambique</a:t>
            </a:r>
            <a:r>
              <a:rPr lang="pt-PT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pt-PT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434C8B-9950-4478-9D36-E3A4D1889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8" y="1395237"/>
            <a:ext cx="8991600" cy="4842076"/>
          </a:xfrm>
          <a:prstGeom prst="rect">
            <a:avLst/>
          </a:prstGeom>
        </p:spPr>
      </p:pic>
      <p:pic>
        <p:nvPicPr>
          <p:cNvPr id="10" name="Shape 469">
            <a:extLst>
              <a:ext uri="{FF2B5EF4-FFF2-40B4-BE49-F238E27FC236}">
                <a16:creationId xmlns="" xmlns:a16="http://schemas.microsoft.com/office/drawing/2014/main" id="{4E09B3AD-3271-4E2D-93F9-87E531C0C3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38011"/>
            <a:ext cx="9220200" cy="201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748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="" xmlns:a16="http://schemas.microsoft.com/office/drawing/2014/main" id="{C30E55F3-D401-41A4-B757-02170AB3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81750"/>
            <a:ext cx="432048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1085B-8CC0-47B4-B6E5-57552974FE5A}" type="slidenum">
              <a:rPr lang="en-US" altLang="pt-PT"/>
              <a:pPr/>
              <a:t>31</a:t>
            </a:fld>
            <a:endParaRPr lang="en-US" altLang="pt-PT" dirty="0"/>
          </a:p>
        </p:txBody>
      </p:sp>
      <p:pic>
        <p:nvPicPr>
          <p:cNvPr id="18435" name="Picture 6">
            <a:extLst>
              <a:ext uri="{FF2B5EF4-FFF2-40B4-BE49-F238E27FC236}">
                <a16:creationId xmlns="" xmlns:a16="http://schemas.microsoft.com/office/drawing/2014/main" id="{1D5E4D66-3729-4FBF-9888-C0E06619B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84138"/>
            <a:ext cx="6397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Bandmz">
            <a:extLst>
              <a:ext uri="{FF2B5EF4-FFF2-40B4-BE49-F238E27FC236}">
                <a16:creationId xmlns="" xmlns:a16="http://schemas.microsoft.com/office/drawing/2014/main" id="{0FD5D1C3-E6AE-4CC5-BFB2-8A58B13C52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100"/>
            <a:ext cx="5921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>
            <a:extLst>
              <a:ext uri="{FF2B5EF4-FFF2-40B4-BE49-F238E27FC236}">
                <a16:creationId xmlns="" xmlns:a16="http://schemas.microsoft.com/office/drawing/2014/main" id="{BADD9FE4-1AF0-4C51-A1FB-3250EEA5D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52400"/>
            <a:ext cx="7835900" cy="487363"/>
          </a:xfrm>
        </p:spPr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en-US" altLang="en-US" sz="2400" b="1" dirty="0">
                <a:solidFill>
                  <a:schemeClr val="dk1"/>
                </a:solidFill>
                <a:latin typeface="Times New Roman"/>
                <a:cs typeface="Times New Roman"/>
                <a:sym typeface="Times New Roman" panose="02020603050405020304" pitchFamily="18" charset="0"/>
              </a:rPr>
              <a:t>V. Pontuação das Áreas Chaves (2/2)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18438" name="TextBox 7">
            <a:extLst>
              <a:ext uri="{FF2B5EF4-FFF2-40B4-BE49-F238E27FC236}">
                <a16:creationId xmlns="" xmlns:a16="http://schemas.microsoft.com/office/drawing/2014/main" id="{8BA89484-9A67-4076-B2BE-FB00A5949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991600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1" indent="0" algn="just">
              <a:buClr>
                <a:schemeClr val="dk1"/>
              </a:buClr>
              <a:buSzPct val="100000"/>
              <a:defRPr/>
            </a:pPr>
            <a:r>
              <a:rPr lang="pt-PT" altLang="en-US" sz="1600" b="1" dirty="0"/>
              <a:t> </a:t>
            </a:r>
            <a:r>
              <a:rPr lang="pt-PT" sz="1700" dirty="0">
                <a:solidFill>
                  <a:schemeClr val="dk1"/>
                </a:solidFill>
                <a:latin typeface="Times New Roman"/>
                <a:cs typeface="Times New Roman"/>
              </a:rPr>
              <a:t>Moçambique figura os 20 melhores países que obtiveram pontação total minima </a:t>
            </a:r>
            <a:r>
              <a:rPr lang="pt-PT" sz="1700" dirty="0">
                <a:solidFill>
                  <a:srgbClr val="0070C0"/>
                </a:solidFill>
                <a:latin typeface="Times New Roman"/>
                <a:cs typeface="Times New Roman"/>
              </a:rPr>
              <a:t>3,94 em 10</a:t>
            </a:r>
            <a:r>
              <a:rPr lang="pt-PT" sz="1700" dirty="0">
                <a:solidFill>
                  <a:schemeClr val="dk1"/>
                </a:solidFill>
                <a:latin typeface="Times New Roman"/>
                <a:cs typeface="Times New Roman"/>
              </a:rPr>
              <a:t>,  estes estão num </a:t>
            </a:r>
            <a:r>
              <a:rPr lang="pt-PT" sz="1700" b="1" dirty="0">
                <a:solidFill>
                  <a:srgbClr val="00B050"/>
                </a:solidFill>
                <a:latin typeface="Times New Roman"/>
                <a:cs typeface="Times New Roman"/>
              </a:rPr>
              <a:t>BOM RUMO </a:t>
            </a:r>
            <a:r>
              <a:rPr lang="pt-PT" sz="1700" dirty="0">
                <a:solidFill>
                  <a:schemeClr val="dk1"/>
                </a:solidFill>
                <a:latin typeface="Times New Roman"/>
                <a:cs typeface="Times New Roman"/>
              </a:rPr>
              <a:t>no que diz respeito a implementação do comitimento da Declaração de Malabo até 2025. </a:t>
            </a:r>
            <a:endParaRPr lang="en-GB" sz="17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endParaRPr lang="pt-PT" alt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" name="Shape 469">
            <a:extLst>
              <a:ext uri="{FF2B5EF4-FFF2-40B4-BE49-F238E27FC236}">
                <a16:creationId xmlns="" xmlns:a16="http://schemas.microsoft.com/office/drawing/2014/main" id="{4E09B3AD-3271-4E2D-93F9-87E531C0C3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38011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6D0E39-79D1-4D8B-A7FD-70DDF566F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916832"/>
            <a:ext cx="8839200" cy="44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86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67">
            <a:extLst>
              <a:ext uri="{FF2B5EF4-FFF2-40B4-BE49-F238E27FC236}">
                <a16:creationId xmlns="" xmlns:a16="http://schemas.microsoft.com/office/drawing/2014/main" id="{154EE443-19E7-4CC0-B5FE-464DAC34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8811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7D77B7B9-7552-4F18-81BB-BCF031F0145A}" type="slidenum"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9459" name="Shape 169">
            <a:extLst>
              <a:ext uri="{FF2B5EF4-FFF2-40B4-BE49-F238E27FC236}">
                <a16:creationId xmlns="" xmlns:a16="http://schemas.microsoft.com/office/drawing/2014/main" id="{A87E8ABD-ADEB-4E8C-B766-D4BA7AA972B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9050"/>
            <a:ext cx="7080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Shape 170" descr="Bandmz">
            <a:extLst>
              <a:ext uri="{FF2B5EF4-FFF2-40B4-BE49-F238E27FC236}">
                <a16:creationId xmlns="" xmlns:a16="http://schemas.microsoft.com/office/drawing/2014/main" id="{8C5E9D28-5EDC-4643-B8A1-7F5BB4A63DD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8270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hape 171">
            <a:extLst>
              <a:ext uri="{FF2B5EF4-FFF2-40B4-BE49-F238E27FC236}">
                <a16:creationId xmlns="" xmlns:a16="http://schemas.microsoft.com/office/drawing/2014/main" id="{427589BE-4BF2-4760-B914-190A5E78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36525"/>
            <a:ext cx="6984950" cy="457200"/>
          </a:xfrm>
        </p:spPr>
        <p:txBody>
          <a:bodyPr lIns="45700" tIns="0" rIns="4570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en-US" sz="26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 panose="02020603050405020304" pitchFamily="18" charset="0"/>
              </a:rPr>
              <a:t>VI. </a:t>
            </a:r>
            <a:r>
              <a:rPr lang="en-US" altLang="en-US" sz="2600" b="1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 panose="02020603050405020304" pitchFamily="18" charset="0"/>
              </a:rPr>
              <a:t>Recomendações</a:t>
            </a:r>
            <a:r>
              <a:rPr lang="en-US" altLang="en-US" sz="26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 panose="02020603050405020304" pitchFamily="18" charset="0"/>
              </a:rPr>
              <a:t> da </a:t>
            </a:r>
            <a:r>
              <a:rPr lang="en-US" altLang="en-US" sz="2600" b="1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 panose="02020603050405020304" pitchFamily="18" charset="0"/>
              </a:rPr>
              <a:t>Avaliação</a:t>
            </a:r>
            <a:r>
              <a:rPr lang="en-US" altLang="en-US" sz="26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 panose="02020603050405020304" pitchFamily="18" charset="0"/>
              </a:rPr>
              <a:t> do </a:t>
            </a:r>
            <a:r>
              <a:rPr lang="en-US" altLang="en-US" sz="2600" b="1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 panose="02020603050405020304" pitchFamily="18" charset="0"/>
              </a:rPr>
              <a:t>Relatório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endParaRPr lang="en-US" alt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38" name="Shape 172">
            <a:extLst>
              <a:ext uri="{FF2B5EF4-FFF2-40B4-BE49-F238E27FC236}">
                <a16:creationId xmlns="" xmlns:a16="http://schemas.microsoft.com/office/drawing/2014/main" id="{C8BF8B9F-D876-4B43-B6CB-41254BBB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645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lvl="1" indent="-4572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r>
              <a:rPr lang="pt-P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Moçambique deve aumentar o investimento público na agricultura assim como o acesso as finanças.</a:t>
            </a:r>
          </a:p>
          <a:p>
            <a:pPr marL="457200" lvl="1" indent="-4572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endParaRPr lang="en-US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-4572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r>
              <a:rPr lang="pt-PT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Fortalecer </a:t>
            </a:r>
            <a:r>
              <a:rPr lang="pt-P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protecção social para grupos sociais vulneráveis</a:t>
            </a:r>
            <a:r>
              <a:rPr lang="pt-P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 pitchFamily="18" charset="0"/>
              </a:rPr>
              <a:t>;</a:t>
            </a:r>
          </a:p>
          <a:p>
            <a:pPr lvl="1" indent="-4572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endParaRPr lang="pt-PT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 pitchFamily="18" charset="0"/>
            </a:endParaRPr>
          </a:p>
          <a:p>
            <a:pPr marL="457200" lvl="1" indent="-4572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r>
              <a:rPr lang="pt-P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Aumentar o investimento na capacidade de resiliência, a fim de tornar as famílias resilientes ao clima e choques relacionados com o clima.</a:t>
            </a:r>
          </a:p>
          <a:p>
            <a:pPr lvl="1" indent="-4572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endParaRPr lang="pt-PT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-4572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r>
              <a:rPr lang="pt-P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Fortalecer a colecta de dados agrário e sistema de gestão  (Monitoria e avaliação) para garantir que os indicadores em falta sejam relatados no futuro, como dados sobre perdas pós-colheita e sustentação do PIB do sector agrário para a redução da pobreza.</a:t>
            </a:r>
          </a:p>
          <a:p>
            <a:pPr lvl="1" indent="-4572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endParaRPr lang="pt-PT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-4572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r>
              <a:rPr lang="pt-PT" sz="2200" dirty="0">
                <a:solidFill>
                  <a:schemeClr val="dk1"/>
                </a:solidFill>
                <a:latin typeface="Times New Roman"/>
                <a:cs typeface="Times New Roman"/>
              </a:rPr>
              <a:t>Fortalecer a Responsabilidade Mútua (ou seja, processos participativos de revisão do sector agrário) para acção e resultados.</a:t>
            </a:r>
          </a:p>
          <a:p>
            <a:pPr lvl="1" indent="-4572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  <a:defRPr/>
            </a:pPr>
            <a:endParaRPr lang="en-US" sz="22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1003300" lvl="1" indent="-457200" algn="just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AutoNum type="arabicPeriod"/>
              <a:defRPr/>
            </a:pPr>
            <a:endParaRPr lang="en-US" sz="2400" dirty="0">
              <a:latin typeface="Arial" charset="0"/>
            </a:endParaRPr>
          </a:p>
          <a:p>
            <a:pPr marL="1003300" lvl="1" indent="-457200" algn="just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AutoNum type="arabicPeriod"/>
              <a:defRPr/>
            </a:pPr>
            <a:endParaRPr lang="pt-PT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1003300" lvl="1" indent="-457200" algn="just">
              <a:spcBef>
                <a:spcPts val="2400"/>
              </a:spcBef>
              <a:buClr>
                <a:srgbClr val="000000"/>
              </a:buClr>
              <a:buSzPct val="100000"/>
              <a:defRPr/>
            </a:pPr>
            <a:endParaRPr lang="pt-PT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1003300" lvl="1" indent="-457200" algn="just">
              <a:spcBef>
                <a:spcPts val="2400"/>
              </a:spcBef>
              <a:buClr>
                <a:srgbClr val="000000"/>
              </a:buClr>
              <a:buSzPct val="100000"/>
              <a:defRPr/>
            </a:pPr>
            <a:endParaRPr lang="pt-PT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7" name="Shape 509">
            <a:extLst>
              <a:ext uri="{FF2B5EF4-FFF2-40B4-BE49-F238E27FC236}">
                <a16:creationId xmlns="" xmlns:a16="http://schemas.microsoft.com/office/drawing/2014/main" id="{C76B650F-8DA8-4763-BD87-2481667361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42145"/>
            <a:ext cx="9220200" cy="201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64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Shape 520" descr="ContraCapaMA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Shape 521"/>
          <p:cNvSpPr txBox="1"/>
          <p:nvPr/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Shape 526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Shape 5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Shape 5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Shape 529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 txBox="1"/>
          <p:nvPr/>
        </p:nvSpPr>
        <p:spPr>
          <a:xfrm>
            <a:off x="1168400" y="136525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Anexos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1" y="1123546"/>
            <a:ext cx="8753797" cy="486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Shape 537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Shape 543"/>
          <p:cNvSpPr txBox="1"/>
          <p:nvPr/>
        </p:nvSpPr>
        <p:spPr>
          <a:xfrm>
            <a:off x="1168400" y="136525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Anexos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" y="1252066"/>
            <a:ext cx="8825805" cy="470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Shape 548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Shape 5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Shape 5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Shape 554"/>
          <p:cNvSpPr txBox="1"/>
          <p:nvPr/>
        </p:nvSpPr>
        <p:spPr>
          <a:xfrm>
            <a:off x="1168400" y="136525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Anexos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1" y="1199813"/>
            <a:ext cx="8753797" cy="462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hape 55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1168400" y="136525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Anexos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" y="1127909"/>
            <a:ext cx="8825805" cy="482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hape 55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1168400" y="136525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Anexos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1" y="1124745"/>
            <a:ext cx="875379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62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7010400" y="6488112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Bandm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187450" y="136525"/>
            <a:ext cx="6019799" cy="4572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Introdução (2/2)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77823" y="914398"/>
            <a:ext cx="8512967" cy="44256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indent="-458787" algn="just"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Declaração de Malabo, os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líderes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africanos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acordaram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os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Estados-membros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deveriam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realizar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um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Avaliação Bienal da sua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implementação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partir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2017.</a:t>
            </a:r>
          </a:p>
          <a:p>
            <a:pPr marL="547687" lvl="0" indent="-458787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 startAt="4"/>
            </a:pPr>
            <a:endParaRPr lang="en-US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7687" lvl="0" indent="-458787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Assim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todos Estados – membros devem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submeter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respectivas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Comunidades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Económicas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Regionais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Relatório até 30 de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Junho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2017 para a sua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547687" lvl="0" indent="-458787" algn="just">
              <a:lnSpc>
                <a:spcPct val="100000"/>
              </a:lnSpc>
              <a:spcBef>
                <a:spcPts val="2400"/>
              </a:spcBef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pt-P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Posteriormente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Relatórios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serão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apresentados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pelos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respectivos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Chefes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Estado e de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Governo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Cimeira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UA em Janeiro de 2018.</a:t>
            </a:r>
          </a:p>
          <a:p>
            <a:pPr marL="547687" lvl="0" indent="-458787" algn="just">
              <a:lnSpc>
                <a:spcPct val="100000"/>
              </a:lnSpc>
              <a:spcBef>
                <a:spcPts val="2400"/>
              </a:spcBef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a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elaboração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Relatório, a Comissão da União Africana (CUA) preparou as </a:t>
            </a:r>
            <a:r>
              <a:rPr lang="pt-PT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directrizes</a:t>
            </a:r>
            <a:r>
              <a:rPr lang="pt-P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técnicas e a capacitou os Estados-membros, em Joanesburgo, Republica da Africa do Sul, entre os dias 24 e 28 de Abril de 2017.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hape 55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1168400" y="136525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Anexos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196753"/>
            <a:ext cx="9010650" cy="50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624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hape 55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1168400" y="136525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Anexos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1" y="1196752"/>
            <a:ext cx="8753797" cy="463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512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hape 55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1168400" y="136525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Anexos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1" y="1226914"/>
            <a:ext cx="8753797" cy="472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460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hape 55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1168400" y="136525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Anexos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196752"/>
            <a:ext cx="7059239" cy="487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26095" y="6106494"/>
            <a:ext cx="710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Figura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Análise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comparativa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sobre o uso de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fertilizantes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em 10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Países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Africanos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(2014) – Fonte: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  <a:hlinkClick r:id="rId7"/>
              </a:rPr>
              <a:t>www.knoema.com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03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hape 55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1168400" y="136525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Anexos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31835" y="5894543"/>
            <a:ext cx="776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Figura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Analise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comparativa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sobre a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Capacidade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dos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paises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Gerar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Estatisticas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Agrarias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em 10 Paises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Africanos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(2015). Fonte: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  <a:hlinkClick r:id="rId6"/>
              </a:rPr>
              <a:t>www.afdb.org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0" y="1295006"/>
            <a:ext cx="7777359" cy="447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76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hape 559" descr="Band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990600" y="5678487"/>
            <a:ext cx="74136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Caprino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4154487" y="5648325"/>
            <a:ext cx="53022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1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Aves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1168400" y="136525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Anexos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31835" y="5894543"/>
            <a:ext cx="776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Figura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Analise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comparativa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sobre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niveis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de produtividade para a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cultura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milho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em 10 Paises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Africanos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(2012). Fonte: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  <a:hlinkClick r:id="rId6"/>
              </a:rPr>
              <a:t>www.afdb.org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5" y="1196752"/>
            <a:ext cx="7766944" cy="466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22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Bandm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28600" y="914400"/>
            <a:ext cx="868680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001712" y="287337"/>
            <a:ext cx="6713536" cy="51911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t" anchorCtr="0">
            <a:noAutofit/>
          </a:bodyPr>
          <a:lstStyle/>
          <a:p>
            <a:pPr marL="0" marR="0" lvl="1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Objectivos</a:t>
            </a:r>
            <a:endParaRPr lang="en-US"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228600" y="1116012"/>
            <a:ext cx="8501854" cy="54813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90487" marR="0" lvl="0" indent="-158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 Geral:</a:t>
            </a:r>
          </a:p>
          <a:p>
            <a:pPr marL="90487" marR="0" lvl="0" indent="-1586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Avaliar</a:t>
            </a:r>
            <a:r>
              <a:rPr lang="en-US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grau de implementação das Metas da Declaração de Malabo nos anos 2015 e 2016.</a:t>
            </a:r>
          </a:p>
          <a:p>
            <a:pPr marL="90487" marR="0" lvl="0" indent="-1586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2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Objectivos</a:t>
            </a:r>
            <a:r>
              <a:rPr lang="pt-PT" sz="2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Específicos</a:t>
            </a:r>
          </a:p>
          <a:p>
            <a:pPr marL="890587" marR="0" lvl="1" indent="-344487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PT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Apresentar o estado </a:t>
            </a:r>
            <a:r>
              <a:rPr lang="pt-PT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actual</a:t>
            </a:r>
            <a:r>
              <a:rPr lang="pt-PT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cada indicador e categorizar de acordo com os níveis de implementação;</a:t>
            </a:r>
          </a:p>
          <a:p>
            <a:pPr marL="890587" marR="0" lvl="1" indent="-344487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PT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Harmonizar os indicadores do Malabo com as metodologias nacionais de avaliação realizados pelos sectores envolvidos no processo</a:t>
            </a:r>
            <a:r>
              <a:rPr lang="pt-P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(MASA, MIC, MITADER, MIMAIP, MGCAS e MISAU).</a:t>
            </a:r>
            <a:endParaRPr lang="pt-PT"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7010400" y="6488112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Bandm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187450" y="136525"/>
            <a:ext cx="6019799" cy="4572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Metodologia (1/2) 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77822" y="1008062"/>
            <a:ext cx="8514657" cy="535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0487" marR="0" lvl="0" indent="-158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pt-PT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processo de elaboração do Relatório obedeceu oito fases distintas</a:t>
            </a:r>
            <a:r>
              <a:rPr lang="en-US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004887" marR="0" lvl="1" indent="-458787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PT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Socialização das Metas da Declaração de Malabo nos Conselhos Técnico e Consultivo do MASA;</a:t>
            </a:r>
          </a:p>
          <a:p>
            <a:pPr marL="1004887" marR="0" lvl="1" indent="-458787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PT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Socialização do documento com os intervenientes do sector agrário na Reunião da Análise Sectorial Conjunta;</a:t>
            </a:r>
          </a:p>
          <a:p>
            <a:pPr marL="1004887" marR="0" lvl="1" indent="-458787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PT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Reunião com o sector Público em Geral, incluindo representantes de outras </a:t>
            </a:r>
            <a:r>
              <a:rPr lang="pt-PT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Direcções</a:t>
            </a:r>
            <a:r>
              <a:rPr lang="pt-PT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MASA, para socialização do documento;</a:t>
            </a:r>
          </a:p>
          <a:p>
            <a:pPr marL="1004887" marR="0" lvl="1" indent="-458787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PT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Visitas aos Ministérios envolvidos e </a:t>
            </a:r>
            <a:r>
              <a:rPr lang="pt-PT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Direcções</a:t>
            </a:r>
            <a:r>
              <a:rPr lang="pt-PT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MASA para recolha de informação;</a:t>
            </a:r>
          </a:p>
          <a:p>
            <a:pPr marL="1004887" marR="0" lvl="1" indent="-458787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PT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Revisão literária para comentários sobre as </a:t>
            </a:r>
            <a:r>
              <a:rPr lang="pt-PT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acõoes</a:t>
            </a:r>
            <a:r>
              <a:rPr lang="pt-PT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levadas a cabo para o alcance das metas</a:t>
            </a:r>
            <a:r>
              <a:rPr lang="pt-PT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PT"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7010400" y="6488112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Bandm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187450" y="136525"/>
            <a:ext cx="6019799" cy="4572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Metodologia (2/2) 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89494" y="1007491"/>
            <a:ext cx="8947002" cy="543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587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6"/>
            </a:pPr>
            <a:r>
              <a:rPr lang="pt-PT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Processamento de dados na base da explicação que consta dos manuais orientadores. Assim, para se determinar os dados de 2016 foram </a:t>
            </a:r>
            <a:r>
              <a:rPr lang="pt-PT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computarizados</a:t>
            </a:r>
            <a:r>
              <a:rPr lang="pt-PT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os dados dos últimos 3 anos em que se realizou o IAI (2012, 2014 e 2015). Determinaram-se as </a:t>
            </a:r>
            <a:r>
              <a:rPr lang="pt-PT" sz="19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respectivas</a:t>
            </a:r>
            <a:r>
              <a:rPr lang="pt-PT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equações de regressão linear para cada parâmetro e depois se estimou o valor para o ano 2016;</a:t>
            </a:r>
          </a:p>
          <a:p>
            <a:pPr marL="547687" lvl="0" indent="-458787" algn="just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AutoNum type="arabicPeriod" startAt="6"/>
            </a:pPr>
            <a:r>
              <a:rPr lang="pt-P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Determinou-se o ponto de situação dos indicadores os quais foram classificados de acordo com os critérios usados pelo MEF. Tendo </a:t>
            </a:r>
            <a:r>
              <a:rPr lang="pt-PT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conta que o Relatório de Avaliação Bienal das Metas de Malabo faz menção a um período de 10 anos (2015 – 2025), totalizando 5 biénios, as metas foram divididas por 5, como se segue:</a:t>
            </a:r>
            <a:endParaRPr lang="pt-PT"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8" algn="just">
              <a:spcBef>
                <a:spcPts val="1800"/>
              </a:spcBef>
              <a:buClr>
                <a:schemeClr val="dk1"/>
              </a:buClr>
              <a:buSzPct val="100000"/>
            </a:pPr>
            <a:r>
              <a:rPr lang="pt-PT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- </a:t>
            </a:r>
            <a:r>
              <a:rPr lang="pt-PT" sz="1900" b="0" i="0" u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 verde</a:t>
            </a:r>
            <a:r>
              <a:rPr lang="pt-PT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Realização igual ou superior a 20% – BOM</a:t>
            </a:r>
            <a:endParaRPr lang="pt-PT"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8" algn="just">
              <a:spcBef>
                <a:spcPts val="1800"/>
              </a:spcBef>
              <a:buClr>
                <a:schemeClr val="dk1"/>
              </a:buClr>
              <a:buSzPct val="100000"/>
            </a:pPr>
            <a:r>
              <a:rPr lang="pt-PT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- </a:t>
            </a:r>
            <a:r>
              <a:rPr lang="pt-PT" sz="19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 amarela</a:t>
            </a:r>
            <a:r>
              <a:rPr lang="pt-P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Realização </a:t>
            </a:r>
            <a:r>
              <a:rPr lang="pt-PT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12,5 a 19% - SATISFATÓRIO; e</a:t>
            </a:r>
          </a:p>
          <a:p>
            <a:pPr marL="88900" lvl="8" algn="just">
              <a:spcBef>
                <a:spcPts val="1800"/>
              </a:spcBef>
              <a:buClr>
                <a:schemeClr val="dk1"/>
              </a:buClr>
              <a:buSzPct val="100000"/>
            </a:pPr>
            <a:r>
              <a:rPr lang="pt-P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- </a:t>
            </a:r>
            <a:r>
              <a:rPr lang="pt-PT" sz="19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 ver</a:t>
            </a:r>
            <a:r>
              <a:rPr lang="pt-PT" sz="19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melha</a:t>
            </a:r>
            <a:r>
              <a:rPr lang="pt-P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Realização inferior a 12% </a:t>
            </a:r>
            <a:r>
              <a:rPr lang="pt-PT" sz="19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NÃO SATISFATÓRIO.</a:t>
            </a:r>
          </a:p>
          <a:p>
            <a:pPr marL="547687" indent="-458787" algn="just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AutoNum type="arabicPeriod" startAt="6"/>
            </a:pPr>
            <a:r>
              <a:rPr lang="pt-P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seguida, para cada indicador, identificaram-se os parâmetros que não constam nos inquéritos dos vários sectores</a:t>
            </a:r>
            <a:r>
              <a:rPr lang="pt-P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88900" lvl="8" algn="just">
              <a:spcBef>
                <a:spcPts val="1800"/>
              </a:spcBef>
              <a:buClr>
                <a:schemeClr val="dk1"/>
              </a:buClr>
              <a:buSzPct val="100000"/>
            </a:pPr>
            <a:endParaRPr lang="en-US"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2787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1" y="-19050"/>
            <a:ext cx="708024" cy="67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Bandm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1177925" y="195261"/>
            <a:ext cx="6502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Pilares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Declaração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Malabo 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261325" y="994120"/>
            <a:ext cx="8406134" cy="339724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1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Declaração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Malabo </a:t>
            </a:r>
            <a:r>
              <a:rPr lang="en-US" sz="1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engloba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pilares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subdividos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avaliação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23528" y="1700808"/>
            <a:ext cx="8496944" cy="45444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000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AutoNum type="romanUcPeriod"/>
            </a:pPr>
            <a:r>
              <a:rPr lang="pt-PT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Engajamento no processo do CAADP;</a:t>
            </a:r>
          </a:p>
          <a:p>
            <a:pPr marL="400050" marR="0" lvl="0" indent="-4000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AutoNum type="romanUcPeriod"/>
            </a:pPr>
            <a:r>
              <a:rPr lang="pt-PT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Investimento Financeiro na Agricultura;</a:t>
            </a:r>
          </a:p>
          <a:p>
            <a:pPr marL="400050" marR="0" lvl="0" indent="-4000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AutoNum type="romanUcPeriod"/>
            </a:pPr>
            <a:r>
              <a:rPr lang="pt-PT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Combate a fome;</a:t>
            </a:r>
          </a:p>
          <a:p>
            <a:pPr marL="400050" marR="0" lvl="0" indent="-4000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AutoNum type="romanUcPeriod"/>
            </a:pPr>
            <a:r>
              <a:rPr lang="pt-PT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Erradicação da pobreza através da agricultura;</a:t>
            </a:r>
          </a:p>
          <a:p>
            <a:pPr marL="400050" marR="0" lvl="0" indent="-4000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AutoNum type="romanUcPeriod"/>
            </a:pPr>
            <a:r>
              <a:rPr lang="pt-PT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Trocas comerciais de produtos agrários e de serviços dentro do Continente Africano;</a:t>
            </a:r>
          </a:p>
          <a:p>
            <a:pPr marL="400050" marR="0" lvl="0" indent="-4000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AutoNum type="romanUcPeriod"/>
            </a:pPr>
            <a:r>
              <a:rPr lang="pt-PT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Resiliência às Mudanças Climáticas; e </a:t>
            </a:r>
          </a:p>
          <a:p>
            <a:pPr marL="400050" marR="0" lvl="0" indent="-4000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AutoNum type="romanUcPeriod"/>
            </a:pPr>
            <a:r>
              <a:rPr lang="pt-PT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Capacidade mútua de controlo de </a:t>
            </a:r>
            <a:r>
              <a:rPr lang="pt-PT" sz="22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actividades</a:t>
            </a:r>
            <a:r>
              <a:rPr lang="pt-PT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resultados.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6750050" y="6508750"/>
            <a:ext cx="2133599" cy="298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1" y="620712"/>
            <a:ext cx="9220200" cy="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1" y="-19050"/>
            <a:ext cx="660400" cy="6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 descr="Bandm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11" y="0"/>
            <a:ext cx="827086" cy="6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438150" y="1557337"/>
            <a:ext cx="8399461" cy="1184275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1.1: Processo do CAADP  no País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Todos Estados – membros devem completar os respectivos processos de CAADP  a 100% até 2018.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 </a:t>
            </a:r>
            <a:r>
              <a:rPr lang="en-US" sz="16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nível do </a:t>
            </a:r>
            <a:r>
              <a:rPr lang="en-US" sz="16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</a:t>
            </a:r>
            <a:r>
              <a:rPr lang="en-US" sz="16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CAADP no </a:t>
            </a:r>
            <a:r>
              <a:rPr lang="en-US" sz="16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país</a:t>
            </a:r>
            <a:r>
              <a:rPr lang="en-US" sz="16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</a:t>
            </a:r>
            <a:r>
              <a:rPr lang="en-US" sz="16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57%. 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438150" y="2997201"/>
            <a:ext cx="8399461" cy="1439912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1.2: Cooperação,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parceria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aliança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baseadas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CAADP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2018 devem se estabelecer na totalidade todos mecanismos de coordenação multi-sectorial. </a:t>
            </a:r>
          </a:p>
          <a:p>
            <a:pPr algn="just">
              <a:buClr>
                <a:schemeClr val="dk1"/>
              </a:buClr>
              <a:buSzPct val="25000"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O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grau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envolvimento</a:t>
            </a: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a </a:t>
            </a:r>
            <a:r>
              <a:rPr lang="de-DE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qualidade do órgão de coordenação multi-setorial e dos varios parceiros de desenvolvimento está avaliado em 40.66%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354012" y="976312"/>
            <a:ext cx="7402512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Pilar I: Engajamento no processo do CAADP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838200" y="247650"/>
            <a:ext cx="73342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Ponto de situação dos Pilares da Declaração de Malabo (1/22)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38150" y="4826000"/>
            <a:ext cx="8399461" cy="1554162"/>
          </a:xfrm>
          <a:prstGeom prst="rect">
            <a:avLst/>
          </a:prstGeom>
          <a:noFill/>
          <a:ln w="9525" cap="flat" cmpd="sng">
            <a:solidFill>
              <a:srgbClr val="10AA2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 1.3: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Políticas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Baseadas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CAADP,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Revisão</a:t>
            </a: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Estabelecimento e Apoio Institucional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Meta: </a:t>
            </a:r>
            <a:r>
              <a:rPr lang="en-US" sz="1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2018 deve se implementar a 100% a Planificação baseada em evidências.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 de Situação: 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pt-PT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planificação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agrária é baseada em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vários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documentos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orientadores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Governo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agregados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</a:t>
            </a:r>
            <a:r>
              <a:rPr lang="de-DE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Plano Quinquenal do Governo (2015-19) com indicadores em cumprimento e progresso.</a:t>
            </a:r>
            <a:endParaRPr lang="en-US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4880</Words>
  <Application>Microsoft Office PowerPoint</Application>
  <PresentationFormat>On-screen Show (4:3)</PresentationFormat>
  <Paragraphs>405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Times New Roman</vt:lpstr>
      <vt:lpstr>Questrial</vt:lpstr>
      <vt:lpstr>Arial Narrow</vt:lpstr>
      <vt:lpstr>MS PGothic</vt:lpstr>
      <vt:lpstr>Noto Sans Symbols</vt:lpstr>
      <vt:lpstr>1_Default Design</vt:lpstr>
      <vt:lpstr>Default Design</vt:lpstr>
      <vt:lpstr>PowerPoint Presentation</vt:lpstr>
      <vt:lpstr>Estrutura de Apresentação</vt:lpstr>
      <vt:lpstr>I. Introdução (1/2)</vt:lpstr>
      <vt:lpstr>I. Introdução (2/2)</vt:lpstr>
      <vt:lpstr>PowerPoint Presentation</vt:lpstr>
      <vt:lpstr>III. Metodologia (1/2) </vt:lpstr>
      <vt:lpstr>III. Metodologia (2/2)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Pontuacão das Áreas Chaves (1/2) </vt:lpstr>
      <vt:lpstr>V. Pontuação das Áreas Chaves (2/2)  </vt:lpstr>
      <vt:lpstr>VI. Recomendações da Avaliação do Relatório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Delfim Vilissa</dc:creator>
  <cp:lastModifiedBy>User</cp:lastModifiedBy>
  <cp:revision>174</cp:revision>
  <cp:lastPrinted>2017-06-21T22:10:37Z</cp:lastPrinted>
  <dcterms:modified xsi:type="dcterms:W3CDTF">2018-05-23T12:13:39Z</dcterms:modified>
</cp:coreProperties>
</file>